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58" r:id="rId4"/>
    <p:sldId id="259" r:id="rId5"/>
    <p:sldId id="261" r:id="rId6"/>
    <p:sldId id="262" r:id="rId7"/>
    <p:sldId id="257" r:id="rId8"/>
    <p:sldId id="264" r:id="rId9"/>
    <p:sldId id="273" r:id="rId10"/>
    <p:sldId id="274" r:id="rId11"/>
    <p:sldId id="275" r:id="rId12"/>
    <p:sldId id="276" r:id="rId13"/>
    <p:sldId id="265" r:id="rId14"/>
    <p:sldId id="263" r:id="rId15"/>
    <p:sldId id="267" r:id="rId16"/>
    <p:sldId id="268" r:id="rId17"/>
    <p:sldId id="269" r:id="rId18"/>
    <p:sldId id="266" r:id="rId19"/>
    <p:sldId id="272" r:id="rId20"/>
    <p:sldId id="270" r:id="rId21"/>
    <p:sldId id="271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24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017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318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196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60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399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780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85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81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98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36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A034A-5B66-4689-AB10-DFF276ED139C}" type="datetimeFigureOut">
              <a:rPr lang="ru-RU" smtClean="0"/>
              <a:t>30.01.2019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0AB2C-07CA-4FCC-AEE0-77EB63322E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8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6.mp4"/><Relationship Id="rId7" Type="http://schemas.openxmlformats.org/officeDocument/2006/relationships/image" Target="../media/image2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CSR&amp;SSR</a:t>
            </a:r>
            <a:r>
              <a:rPr lang="ru-RU" smtClean="0"/>
              <a:t>. </a:t>
            </a:r>
            <a:r>
              <a:rPr lang="ru-RU" dirty="0" smtClean="0"/>
              <a:t>Обзор банков. Возможно </a:t>
            </a:r>
            <a:r>
              <a:rPr lang="en-US" dirty="0" smtClean="0"/>
              <a:t>SPA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На фоне картинка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042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Сбербанк - кредит</a:t>
            </a:r>
            <a:endParaRPr lang="ru-RU" dirty="0"/>
          </a:p>
        </p:txBody>
      </p:sp>
      <p:pic>
        <p:nvPicPr>
          <p:cNvPr id="4" name="2019-01-30_23-48-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8254" y="164461"/>
            <a:ext cx="3507063" cy="6401634"/>
          </a:xfrm>
          <a:prstGeom prst="rect">
            <a:avLst/>
          </a:prstGeom>
        </p:spPr>
      </p:pic>
      <p:pic>
        <p:nvPicPr>
          <p:cNvPr id="7170" name="Picture 2" descr="C:\Users\Nikolay\AppData\Local\Temp\SNAGHTMLa471b7.PNG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36" y="2858024"/>
            <a:ext cx="7302650" cy="140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3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Сбербанк - карты</a:t>
            </a:r>
            <a:endParaRPr lang="ru-RU" dirty="0"/>
          </a:p>
        </p:txBody>
      </p:sp>
      <p:pic>
        <p:nvPicPr>
          <p:cNvPr id="4" name="2019-01-30_23-47-2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5862" y="560392"/>
            <a:ext cx="3207938" cy="5855625"/>
          </a:xfrm>
          <a:prstGeom prst="rect">
            <a:avLst/>
          </a:prstGeom>
        </p:spPr>
      </p:pic>
      <p:pic>
        <p:nvPicPr>
          <p:cNvPr id="6148" name="Picture 4" descr="C:\Users\Nikolay\AppData\Local\Temp\SNAGHTMLa4032e.PNG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0363"/>
            <a:ext cx="5265876" cy="209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97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Сбербанк – карты в премиальном пакете</a:t>
            </a:r>
            <a:endParaRPr lang="ru-RU" dirty="0"/>
          </a:p>
        </p:txBody>
      </p:sp>
      <p:pic>
        <p:nvPicPr>
          <p:cNvPr id="8194" name="Picture 2" descr="C:\Users\Nikolay\AppData\Local\Temp\SNAGHTMLa6a5f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90" y="3435381"/>
            <a:ext cx="6298936" cy="134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Nikolay\AppData\Local\Temp\SNAGHTMLa6fc1b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4228"/>
            <a:ext cx="4282811" cy="392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Nikolay\AppData\Local\Temp\SNAGHTMLa7604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90" y="5256155"/>
            <a:ext cx="6379929" cy="67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ikolay\AppData\Local\Temp\SNAGHTMLab846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708" y="2144228"/>
            <a:ext cx="5219700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7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Альфабанк</a:t>
            </a:r>
            <a:endParaRPr lang="ru-RU" dirty="0"/>
          </a:p>
        </p:txBody>
      </p:sp>
      <p:pic>
        <p:nvPicPr>
          <p:cNvPr id="2054" name="Picture 6" descr="C:\Users\Nikolay\AppData\Local\Temp\SNAGHTML2e778a1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3484891"/>
            <a:ext cx="564832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Nikolay\AppData\Local\Temp\SNAGHTML2e78752a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74" y="2391283"/>
            <a:ext cx="4587638" cy="31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Альфабанк</a:t>
            </a:r>
            <a:r>
              <a:rPr lang="ru-RU" dirty="0" smtClean="0"/>
              <a:t> - главная</a:t>
            </a:r>
            <a:endParaRPr lang="ru-RU" dirty="0"/>
          </a:p>
        </p:txBody>
      </p:sp>
      <p:pic>
        <p:nvPicPr>
          <p:cNvPr id="1026" name="Picture 2" descr="C:\Users\Nikolay\AppData\Local\Temp\SNAGHTML2e6c89e5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05" y="2267321"/>
            <a:ext cx="6472096" cy="311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019-01-30_22-06-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4421" y="1180179"/>
            <a:ext cx="3079379" cy="52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Альфабанк</a:t>
            </a:r>
            <a:r>
              <a:rPr lang="ru-RU" dirty="0" smtClean="0"/>
              <a:t> - главная</a:t>
            </a:r>
            <a:endParaRPr lang="ru-RU" dirty="0"/>
          </a:p>
        </p:txBody>
      </p:sp>
      <p:pic>
        <p:nvPicPr>
          <p:cNvPr id="1028" name="Picture 4" descr="C:\Users\Nikolay\AppData\Local\Temp\SNAGHTML17e678.PNG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45" y="1536175"/>
            <a:ext cx="263507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Nikolay\AppData\Local\Temp\SNAGHTML18212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526" y="2528152"/>
            <a:ext cx="2709759" cy="43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019-01-30_21-32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90537" y="1536175"/>
            <a:ext cx="2836875" cy="4660221"/>
          </a:xfrm>
          <a:prstGeom prst="rect">
            <a:avLst/>
          </a:prstGeom>
        </p:spPr>
      </p:pic>
      <p:pic>
        <p:nvPicPr>
          <p:cNvPr id="6" name="2019-01-30_21-33-4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49256" y="2078847"/>
            <a:ext cx="2779576" cy="456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Альфабанк</a:t>
            </a:r>
            <a:r>
              <a:rPr lang="ru-RU" dirty="0" smtClean="0"/>
              <a:t> - главная</a:t>
            </a:r>
            <a:endParaRPr lang="ru-RU" dirty="0"/>
          </a:p>
        </p:txBody>
      </p:sp>
      <p:pic>
        <p:nvPicPr>
          <p:cNvPr id="8" name="Picture 2" descr="C:\Users\Nikolay\AppData\Local\Temp\SNAGHTML35ee9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3" y="1754201"/>
            <a:ext cx="10554646" cy="219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Nikolay\AppData\Local\Temp\SNAGHTML45bc1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141" y="4450977"/>
            <a:ext cx="10532859" cy="24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3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Альфабанк</a:t>
            </a:r>
            <a:r>
              <a:rPr lang="ru-RU" dirty="0" smtClean="0"/>
              <a:t> - кредит</a:t>
            </a:r>
            <a:endParaRPr lang="ru-RU" dirty="0"/>
          </a:p>
        </p:txBody>
      </p:sp>
      <p:pic>
        <p:nvPicPr>
          <p:cNvPr id="3074" name="Picture 2" descr="C:\Users\Nikolay\AppData\Local\Temp\SNAGHTML4d5378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82" y="2600488"/>
            <a:ext cx="7117976" cy="23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019-01-30_22-20-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8906" y="435816"/>
            <a:ext cx="3581400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4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Тинькофф</a:t>
            </a:r>
            <a:endParaRPr lang="ru-RU" dirty="0"/>
          </a:p>
        </p:txBody>
      </p:sp>
      <p:pic>
        <p:nvPicPr>
          <p:cNvPr id="4098" name="Picture 2" descr="C:\Users\Nikolay\AppData\Local\Temp\SNAGHTML2e7bce8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7434"/>
            <a:ext cx="4701947" cy="32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Nikolay\AppData\Local\Temp\SNAGHTML2e778a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608" y="3548195"/>
            <a:ext cx="564832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3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Тинькофф - главная</a:t>
            </a:r>
            <a:endParaRPr lang="ru-RU" dirty="0"/>
          </a:p>
        </p:txBody>
      </p:sp>
      <p:pic>
        <p:nvPicPr>
          <p:cNvPr id="4100" name="Picture 4" descr="C:\Users\Nikolay\AppData\Local\Temp\SNAGHTML8e1143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" y="2821454"/>
            <a:ext cx="791406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019-01-30_23-30-4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1538" y="1186423"/>
            <a:ext cx="3038767" cy="46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2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На фоне картинка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72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Тинькофф - главная</a:t>
            </a:r>
            <a:endParaRPr lang="ru-RU" dirty="0"/>
          </a:p>
        </p:txBody>
      </p:sp>
      <p:pic>
        <p:nvPicPr>
          <p:cNvPr id="4" name="2019-01-30_22-23-5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4738" y="1825625"/>
            <a:ext cx="2422525" cy="4351338"/>
          </a:xfrm>
        </p:spPr>
      </p:pic>
    </p:spTree>
    <p:extLst>
      <p:ext uri="{BB962C8B-B14F-4D97-AF65-F5344CB8AC3E}">
        <p14:creationId xmlns:p14="http://schemas.microsoft.com/office/powerpoint/2010/main" val="172319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Тинькофф - кредит</a:t>
            </a:r>
            <a:endParaRPr lang="ru-RU" dirty="0"/>
          </a:p>
        </p:txBody>
      </p:sp>
      <p:pic>
        <p:nvPicPr>
          <p:cNvPr id="5" name="2019-01-30_22-29-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7425" y="1825625"/>
            <a:ext cx="2595563" cy="4351338"/>
          </a:xfrm>
        </p:spPr>
      </p:pic>
    </p:spTree>
    <p:extLst>
      <p:ext uri="{BB962C8B-B14F-4D97-AF65-F5344CB8AC3E}">
        <p14:creationId xmlns:p14="http://schemas.microsoft.com/office/powerpoint/2010/main" val="280207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SSR (server-side rendering)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29" y="2673839"/>
            <a:ext cx="2027253" cy="2339559"/>
          </a:xfrm>
          <a:prstGeom prst="rect">
            <a:avLst/>
          </a:prstGeom>
        </p:spPr>
      </p:pic>
      <p:sp>
        <p:nvSpPr>
          <p:cNvPr id="18" name="Скругленный прямоугольник 17"/>
          <p:cNvSpPr/>
          <p:nvPr/>
        </p:nvSpPr>
        <p:spPr>
          <a:xfrm>
            <a:off x="9122897" y="2763619"/>
            <a:ext cx="2160000" cy="216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API</a:t>
            </a:r>
            <a:endParaRPr lang="ru-RU" sz="4400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>
            <a:off x="3545055" y="3331700"/>
            <a:ext cx="1645923" cy="234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3545059" y="3960846"/>
            <a:ext cx="164591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7390223" y="3331700"/>
            <a:ext cx="164591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H="1">
            <a:off x="7390223" y="3958504"/>
            <a:ext cx="164591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45057" y="3472120"/>
            <a:ext cx="1645919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dirty="0" smtClean="0"/>
              <a:t>Request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3545056" y="4098923"/>
            <a:ext cx="1645919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dirty="0" smtClean="0"/>
              <a:t>HTML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7390223" y="3472120"/>
            <a:ext cx="1645919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dirty="0" smtClean="0"/>
              <a:t>Request</a:t>
            </a:r>
            <a:endParaRPr lang="ru-RU" dirty="0"/>
          </a:p>
        </p:txBody>
      </p:sp>
      <p:sp>
        <p:nvSpPr>
          <p:cNvPr id="35" name="TextBox 34"/>
          <p:cNvSpPr txBox="1"/>
          <p:nvPr/>
        </p:nvSpPr>
        <p:spPr>
          <a:xfrm>
            <a:off x="7390222" y="4098923"/>
            <a:ext cx="1645919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dirty="0" smtClean="0"/>
              <a:t>JSON</a:t>
            </a:r>
            <a:endParaRPr lang="ru-RU" dirty="0"/>
          </a:p>
        </p:txBody>
      </p:sp>
      <p:sp>
        <p:nvSpPr>
          <p:cNvPr id="38" name="TextBox 37"/>
          <p:cNvSpPr txBox="1"/>
          <p:nvPr/>
        </p:nvSpPr>
        <p:spPr>
          <a:xfrm>
            <a:off x="5291828" y="5151474"/>
            <a:ext cx="2027253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dirty="0" smtClean="0"/>
              <a:t>Server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997021" y="5151474"/>
            <a:ext cx="2490994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dirty="0" smtClean="0"/>
              <a:t>Browser</a:t>
            </a:r>
            <a:endParaRPr lang="ru-RU" dirty="0"/>
          </a:p>
        </p:txBody>
      </p:sp>
      <p:sp>
        <p:nvSpPr>
          <p:cNvPr id="40" name="TextBox 39"/>
          <p:cNvSpPr txBox="1"/>
          <p:nvPr/>
        </p:nvSpPr>
        <p:spPr>
          <a:xfrm>
            <a:off x="9122895" y="5151473"/>
            <a:ext cx="2160002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dirty="0" smtClean="0"/>
              <a:t>REST API</a:t>
            </a:r>
            <a:endParaRPr lang="ru-RU" dirty="0"/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21" y="2598121"/>
            <a:ext cx="2490993" cy="24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вырезанным углом 3"/>
          <p:cNvSpPr/>
          <p:nvPr/>
        </p:nvSpPr>
        <p:spPr>
          <a:xfrm>
            <a:off x="813579" y="1552933"/>
            <a:ext cx="1080000" cy="1440000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HTML</a:t>
            </a:r>
          </a:p>
          <a:p>
            <a:pPr algn="ctr"/>
            <a:endParaRPr lang="en-US" sz="1000" dirty="0" smtClean="0"/>
          </a:p>
          <a:p>
            <a:pPr algn="ctr"/>
            <a:r>
              <a:rPr lang="en-US" sz="3200" dirty="0" smtClean="0"/>
              <a:t>&lt;</a:t>
            </a:r>
            <a:r>
              <a:rPr lang="ru-RU" sz="3200" dirty="0" smtClean="0"/>
              <a:t> </a:t>
            </a:r>
            <a:r>
              <a:rPr lang="en-US" sz="3200" dirty="0" smtClean="0"/>
              <a:t>/&gt;</a:t>
            </a:r>
            <a:endParaRPr lang="ru-RU" sz="3200" dirty="0"/>
          </a:p>
        </p:txBody>
      </p:sp>
      <p:sp>
        <p:nvSpPr>
          <p:cNvPr id="22" name="Прямоугольник с одним вырезанным углом 21"/>
          <p:cNvSpPr/>
          <p:nvPr/>
        </p:nvSpPr>
        <p:spPr>
          <a:xfrm>
            <a:off x="3661038" y="1552933"/>
            <a:ext cx="1080000" cy="1440000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JS</a:t>
            </a:r>
            <a:endParaRPr lang="en-US" dirty="0"/>
          </a:p>
          <a:p>
            <a:pPr algn="ctr"/>
            <a:endParaRPr lang="en-US" sz="1000" dirty="0" smtClean="0"/>
          </a:p>
          <a:p>
            <a:pPr algn="ctr"/>
            <a:r>
              <a:rPr lang="en-US" sz="3200" dirty="0" smtClean="0"/>
              <a:t>&lt;</a:t>
            </a:r>
            <a:r>
              <a:rPr lang="ru-RU" sz="3200" dirty="0" smtClean="0"/>
              <a:t> </a:t>
            </a:r>
            <a:r>
              <a:rPr lang="en-US" sz="3200" dirty="0" smtClean="0"/>
              <a:t>/&gt;</a:t>
            </a:r>
            <a:endParaRPr lang="ru-RU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97" y="1473892"/>
            <a:ext cx="1598078" cy="159807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34" y="1387209"/>
            <a:ext cx="1771445" cy="1771445"/>
          </a:xfrm>
          <a:prstGeom prst="rect">
            <a:avLst/>
          </a:prstGeom>
        </p:spPr>
      </p:pic>
      <p:sp>
        <p:nvSpPr>
          <p:cNvPr id="9" name="Пятиугольник 8"/>
          <p:cNvSpPr/>
          <p:nvPr/>
        </p:nvSpPr>
        <p:spPr>
          <a:xfrm>
            <a:off x="88238" y="3310729"/>
            <a:ext cx="2520000" cy="1440000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Сервер отправляет ответ браузеру в виде готового к просмотру </a:t>
            </a:r>
            <a:r>
              <a:rPr lang="en-US" dirty="0" smtClean="0"/>
              <a:t>HTML</a:t>
            </a:r>
            <a:endParaRPr lang="ru-RU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68238" y="5054787"/>
            <a:ext cx="216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58238" y="5307840"/>
            <a:ext cx="1980000" cy="108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628238" y="5676922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Загрузка</a:t>
            </a:r>
            <a:endParaRPr lang="ru-RU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3121038" y="5054787"/>
            <a:ext cx="216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3211038" y="5316922"/>
            <a:ext cx="1980000" cy="108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3335178" y="5444970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3335178" y="594066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Прямоугольник 52"/>
          <p:cNvSpPr/>
          <p:nvPr/>
        </p:nvSpPr>
        <p:spPr>
          <a:xfrm>
            <a:off x="4333833" y="594066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4333833" y="544879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Пятиугольник 54"/>
          <p:cNvSpPr/>
          <p:nvPr/>
        </p:nvSpPr>
        <p:spPr>
          <a:xfrm>
            <a:off x="2941038" y="3310729"/>
            <a:ext cx="2520000" cy="1440000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Браузер отображает страницу и загружает</a:t>
            </a:r>
            <a:r>
              <a:rPr lang="en-US" dirty="0"/>
              <a:t> </a:t>
            </a:r>
            <a:r>
              <a:rPr lang="en-US" dirty="0" smtClean="0"/>
              <a:t>JS</a:t>
            </a:r>
            <a:endParaRPr lang="ru-RU" dirty="0"/>
          </a:p>
        </p:txBody>
      </p:sp>
      <p:sp>
        <p:nvSpPr>
          <p:cNvPr id="56" name="Пятиугольник 55"/>
          <p:cNvSpPr/>
          <p:nvPr/>
        </p:nvSpPr>
        <p:spPr>
          <a:xfrm>
            <a:off x="6047536" y="3310729"/>
            <a:ext cx="2520000" cy="1440000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Браузер выполняет </a:t>
            </a:r>
            <a:r>
              <a:rPr lang="en-US" dirty="0" smtClean="0"/>
              <a:t>React/Angular</a:t>
            </a:r>
            <a:endParaRPr lang="ru-RU" dirty="0"/>
          </a:p>
        </p:txBody>
      </p:sp>
      <p:sp>
        <p:nvSpPr>
          <p:cNvPr id="57" name="Прямоугольник 56"/>
          <p:cNvSpPr/>
          <p:nvPr/>
        </p:nvSpPr>
        <p:spPr>
          <a:xfrm>
            <a:off x="9499756" y="3310729"/>
            <a:ext cx="2520000" cy="14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Теперь страница интерактивна</a:t>
            </a:r>
            <a:endParaRPr lang="ru-RU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6227536" y="5054787"/>
            <a:ext cx="216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6313833" y="5316922"/>
            <a:ext cx="1980000" cy="108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6437973" y="5444970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6437973" y="594066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7436628" y="594066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7436628" y="544879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813579" y="108000"/>
            <a:ext cx="10515600" cy="1325563"/>
          </a:xfrm>
        </p:spPr>
        <p:txBody>
          <a:bodyPr/>
          <a:lstStyle/>
          <a:p>
            <a:r>
              <a:rPr lang="en-US" dirty="0" smtClean="0"/>
              <a:t>SSR (server-side rendering)</a:t>
            </a:r>
            <a:endParaRPr lang="ru-RU" dirty="0"/>
          </a:p>
        </p:txBody>
      </p:sp>
      <p:sp>
        <p:nvSpPr>
          <p:cNvPr id="77" name="Прямоугольник 76"/>
          <p:cNvSpPr/>
          <p:nvPr/>
        </p:nvSpPr>
        <p:spPr>
          <a:xfrm>
            <a:off x="9679756" y="5054787"/>
            <a:ext cx="216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рямоугольник 77"/>
          <p:cNvSpPr/>
          <p:nvPr/>
        </p:nvSpPr>
        <p:spPr>
          <a:xfrm>
            <a:off x="9772625" y="5316922"/>
            <a:ext cx="1980000" cy="108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рямоугольник 78"/>
          <p:cNvSpPr/>
          <p:nvPr/>
        </p:nvSpPr>
        <p:spPr>
          <a:xfrm>
            <a:off x="9896765" y="5444970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0" name="Прямоугольник 79"/>
          <p:cNvSpPr/>
          <p:nvPr/>
        </p:nvSpPr>
        <p:spPr>
          <a:xfrm>
            <a:off x="9896765" y="594066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Прямоугольник 80"/>
          <p:cNvSpPr/>
          <p:nvPr/>
        </p:nvSpPr>
        <p:spPr>
          <a:xfrm>
            <a:off x="10895420" y="594066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2" name="Прямоугольник 81"/>
          <p:cNvSpPr/>
          <p:nvPr/>
        </p:nvSpPr>
        <p:spPr>
          <a:xfrm>
            <a:off x="10895420" y="544879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3" name="Стрелка вверх 82"/>
          <p:cNvSpPr/>
          <p:nvPr/>
        </p:nvSpPr>
        <p:spPr>
          <a:xfrm>
            <a:off x="11439084" y="6112850"/>
            <a:ext cx="360000" cy="360000"/>
          </a:xfrm>
          <a:prstGeom prst="upArrow">
            <a:avLst/>
          </a:prstGeom>
          <a:scene3d>
            <a:camera prst="orthographicFront">
              <a:rot lat="1200000" lon="1800000" rev="2400000"/>
            </a:camera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вырезанным углом 3"/>
          <p:cNvSpPr/>
          <p:nvPr/>
        </p:nvSpPr>
        <p:spPr>
          <a:xfrm>
            <a:off x="813579" y="1552933"/>
            <a:ext cx="1080000" cy="1440000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HTML</a:t>
            </a:r>
          </a:p>
          <a:p>
            <a:pPr algn="ctr"/>
            <a:endParaRPr lang="en-US" sz="1000" dirty="0" smtClean="0"/>
          </a:p>
          <a:p>
            <a:pPr algn="ctr"/>
            <a:r>
              <a:rPr lang="en-US" sz="3200" dirty="0" smtClean="0"/>
              <a:t>&lt;</a:t>
            </a:r>
            <a:r>
              <a:rPr lang="ru-RU" sz="3200" dirty="0" smtClean="0"/>
              <a:t> </a:t>
            </a:r>
            <a:r>
              <a:rPr lang="en-US" sz="3200" dirty="0" smtClean="0"/>
              <a:t>/&gt;</a:t>
            </a:r>
            <a:endParaRPr lang="ru-RU" sz="3200" dirty="0"/>
          </a:p>
        </p:txBody>
      </p:sp>
      <p:sp>
        <p:nvSpPr>
          <p:cNvPr id="22" name="Прямоугольник с одним вырезанным углом 21"/>
          <p:cNvSpPr/>
          <p:nvPr/>
        </p:nvSpPr>
        <p:spPr>
          <a:xfrm>
            <a:off x="3661038" y="1552933"/>
            <a:ext cx="1080000" cy="1440000"/>
          </a:xfrm>
          <a:prstGeom prst="snip1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JS</a:t>
            </a:r>
            <a:endParaRPr lang="en-US" dirty="0"/>
          </a:p>
          <a:p>
            <a:pPr algn="ctr"/>
            <a:endParaRPr lang="en-US" sz="1000" dirty="0" smtClean="0"/>
          </a:p>
          <a:p>
            <a:pPr algn="ctr"/>
            <a:r>
              <a:rPr lang="en-US" sz="3200" dirty="0" smtClean="0"/>
              <a:t>&lt;</a:t>
            </a:r>
            <a:r>
              <a:rPr lang="ru-RU" sz="3200" dirty="0" smtClean="0"/>
              <a:t> </a:t>
            </a:r>
            <a:r>
              <a:rPr lang="en-US" sz="3200" dirty="0" smtClean="0"/>
              <a:t>/&gt;</a:t>
            </a:r>
            <a:endParaRPr lang="ru-RU" sz="32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97" y="1473892"/>
            <a:ext cx="1598078" cy="1598078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34" y="1387209"/>
            <a:ext cx="1771445" cy="1771445"/>
          </a:xfrm>
          <a:prstGeom prst="rect">
            <a:avLst/>
          </a:prstGeom>
        </p:spPr>
      </p:pic>
      <p:sp>
        <p:nvSpPr>
          <p:cNvPr id="9" name="Пятиугольник 8"/>
          <p:cNvSpPr/>
          <p:nvPr/>
        </p:nvSpPr>
        <p:spPr>
          <a:xfrm>
            <a:off x="88238" y="3310729"/>
            <a:ext cx="2520000" cy="1440000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Сервер отправляет ответ браузеру</a:t>
            </a:r>
            <a:endParaRPr lang="ru-RU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268238" y="5054787"/>
            <a:ext cx="216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58238" y="5307840"/>
            <a:ext cx="1980000" cy="108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628238" y="5676922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Загрузка</a:t>
            </a:r>
            <a:endParaRPr lang="ru-RU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3121038" y="5054787"/>
            <a:ext cx="216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3211038" y="5316922"/>
            <a:ext cx="1980000" cy="108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ятиугольник 54"/>
          <p:cNvSpPr/>
          <p:nvPr/>
        </p:nvSpPr>
        <p:spPr>
          <a:xfrm>
            <a:off x="2941038" y="3310729"/>
            <a:ext cx="2520000" cy="1440000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Браузер загружает</a:t>
            </a:r>
            <a:r>
              <a:rPr lang="en-US" dirty="0" smtClean="0"/>
              <a:t> JS</a:t>
            </a:r>
            <a:endParaRPr lang="ru-RU" dirty="0"/>
          </a:p>
        </p:txBody>
      </p:sp>
      <p:sp>
        <p:nvSpPr>
          <p:cNvPr id="56" name="Пятиугольник 55"/>
          <p:cNvSpPr/>
          <p:nvPr/>
        </p:nvSpPr>
        <p:spPr>
          <a:xfrm>
            <a:off x="6047536" y="3310729"/>
            <a:ext cx="2520000" cy="1440000"/>
          </a:xfrm>
          <a:prstGeom prst="homeP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Браузер выполняет </a:t>
            </a:r>
            <a:r>
              <a:rPr lang="en-US" dirty="0" smtClean="0"/>
              <a:t>React/Angular</a:t>
            </a:r>
            <a:endParaRPr lang="ru-RU" dirty="0"/>
          </a:p>
        </p:txBody>
      </p:sp>
      <p:sp>
        <p:nvSpPr>
          <p:cNvPr id="57" name="Прямоугольник 56"/>
          <p:cNvSpPr/>
          <p:nvPr/>
        </p:nvSpPr>
        <p:spPr>
          <a:xfrm>
            <a:off x="9499756" y="3310729"/>
            <a:ext cx="2520000" cy="144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Сейчас страница отображена и интерактивна</a:t>
            </a:r>
            <a:endParaRPr lang="ru-RU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6227536" y="5054787"/>
            <a:ext cx="216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6313833" y="5316922"/>
            <a:ext cx="1980000" cy="108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9679756" y="5054787"/>
            <a:ext cx="216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9772625" y="5316922"/>
            <a:ext cx="1980000" cy="108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9896765" y="5444970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7" name="Прямоугольник 66"/>
          <p:cNvSpPr/>
          <p:nvPr/>
        </p:nvSpPr>
        <p:spPr>
          <a:xfrm>
            <a:off x="9896765" y="594066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8" name="Прямоугольник 67"/>
          <p:cNvSpPr/>
          <p:nvPr/>
        </p:nvSpPr>
        <p:spPr>
          <a:xfrm>
            <a:off x="10895420" y="594066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10895420" y="5448792"/>
            <a:ext cx="72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838200" y="108000"/>
            <a:ext cx="10515600" cy="1325563"/>
          </a:xfrm>
        </p:spPr>
        <p:txBody>
          <a:bodyPr/>
          <a:lstStyle/>
          <a:p>
            <a:r>
              <a:rPr lang="ru-RU" dirty="0" smtClean="0"/>
              <a:t>С</a:t>
            </a:r>
            <a:r>
              <a:rPr lang="en-US" dirty="0" smtClean="0"/>
              <a:t>SR (client-side rendering)</a:t>
            </a: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3481038" y="5676922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Загрузка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6583833" y="5676922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Загрузка</a:t>
            </a:r>
            <a:endParaRPr lang="ru-RU" dirty="0"/>
          </a:p>
        </p:txBody>
      </p:sp>
      <p:sp>
        <p:nvSpPr>
          <p:cNvPr id="35" name="Стрелка вверх 34"/>
          <p:cNvSpPr/>
          <p:nvPr/>
        </p:nvSpPr>
        <p:spPr>
          <a:xfrm>
            <a:off x="11439084" y="6112850"/>
            <a:ext cx="360000" cy="360000"/>
          </a:xfrm>
          <a:prstGeom prst="upArrow">
            <a:avLst/>
          </a:prstGeom>
          <a:scene3d>
            <a:camera prst="orthographicFront">
              <a:rot lat="1200000" lon="1800000" rev="2400000"/>
            </a:camera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65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31056" y="1770589"/>
            <a:ext cx="1440000" cy="432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31056" y="253217"/>
            <a:ext cx="540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215662" y="3079888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264449" y="3078921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709936" y="5503897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709936" y="4917205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709936" y="4305330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709936" y="3693455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709936" y="3079888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709936" y="2466321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709936" y="1909888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2693966" y="489041"/>
            <a:ext cx="3010484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2693964" y="1116260"/>
            <a:ext cx="3010485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709936" y="613217"/>
            <a:ext cx="108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2215662" y="1929041"/>
            <a:ext cx="3488787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2215662" y="2540916"/>
            <a:ext cx="3488787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539843" y="1770589"/>
            <a:ext cx="1440000" cy="432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6539843" y="253217"/>
            <a:ext cx="5400000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8224449" y="4918172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0273236" y="4917205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6718723" y="5503897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6718723" y="4917205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6718723" y="4305330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6718723" y="3693455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6718723" y="3079888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6718723" y="2466321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6718723" y="1909888"/>
            <a:ext cx="108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8702753" y="489041"/>
            <a:ext cx="3010484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8702751" y="1116260"/>
            <a:ext cx="3010485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6718723" y="613217"/>
            <a:ext cx="108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8224449" y="1908584"/>
            <a:ext cx="3488787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8224449" y="2520459"/>
            <a:ext cx="3488787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8224449" y="3078921"/>
            <a:ext cx="3488787" cy="15755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3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522765" y="2328203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359856" y="2164484"/>
            <a:ext cx="1800000" cy="432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359856" y="647112"/>
            <a:ext cx="7515664" cy="144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22766" y="3289294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6355081" y="2328203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187398" y="2328203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355082" y="3289294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8187398" y="3289294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4522765" y="4250385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355081" y="4250385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8187397" y="4250385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538736" y="5897792"/>
            <a:ext cx="1440000" cy="36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2538736" y="5311100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2538736" y="4699225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2538736" y="4087350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538736" y="3473783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2538736" y="2860216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538736" y="2303783"/>
            <a:ext cx="1440000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4522765" y="882936"/>
            <a:ext cx="5104631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4522764" y="1510155"/>
            <a:ext cx="5104631" cy="3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2538736" y="1007112"/>
            <a:ext cx="1440000" cy="72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2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Сбербанк</a:t>
            </a:r>
            <a:endParaRPr lang="ru-RU" dirty="0"/>
          </a:p>
        </p:txBody>
      </p:sp>
      <p:pic>
        <p:nvPicPr>
          <p:cNvPr id="3074" name="Picture 2" descr="C:\Users\Nikolay\AppData\Local\Temp\SNAGHTML2e78e1b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9446"/>
            <a:ext cx="4587638" cy="42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Nikolay\AppData\Local\Temp\SNAGHTML2e778a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45" y="3442688"/>
            <a:ext cx="564832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13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Сбербанк - главная</a:t>
            </a:r>
            <a:endParaRPr lang="ru-RU" dirty="0"/>
          </a:p>
        </p:txBody>
      </p:sp>
      <p:pic>
        <p:nvPicPr>
          <p:cNvPr id="5122" name="Picture 2" descr="C:\Users\Nikolay\AppData\Local\Temp\SNAGHTML9bc0fc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51" y="3075686"/>
            <a:ext cx="8084327" cy="136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2019-01-30_23-46-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46342" y="894665"/>
            <a:ext cx="2891746" cy="52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131</Words>
  <Application>Microsoft Office PowerPoint</Application>
  <PresentationFormat>Широкоэкранный</PresentationFormat>
  <Paragraphs>53</Paragraphs>
  <Slides>21</Slides>
  <Notes>0</Notes>
  <HiddenSlides>0</HiddenSlides>
  <MMClips>10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CSR&amp;SSR. Обзор банков. Возможно SPA</vt:lpstr>
      <vt:lpstr>Содержание</vt:lpstr>
      <vt:lpstr>SSR (server-side rendering)</vt:lpstr>
      <vt:lpstr>SSR (server-side rendering)</vt:lpstr>
      <vt:lpstr>СSR (client-side rendering)</vt:lpstr>
      <vt:lpstr>Презентация PowerPoint</vt:lpstr>
      <vt:lpstr>Презентация PowerPoint</vt:lpstr>
      <vt:lpstr>Сбербанк</vt:lpstr>
      <vt:lpstr>Сбербанк - главная</vt:lpstr>
      <vt:lpstr>Сбербанк - кредит</vt:lpstr>
      <vt:lpstr>Сбербанк - карты</vt:lpstr>
      <vt:lpstr>Сбербанк – карты в премиальном пакете</vt:lpstr>
      <vt:lpstr>Альфабанк</vt:lpstr>
      <vt:lpstr>Альфабанк - главная</vt:lpstr>
      <vt:lpstr>Альфабанк - главная</vt:lpstr>
      <vt:lpstr>Альфабанк - главная</vt:lpstr>
      <vt:lpstr>Альфабанк - кредит</vt:lpstr>
      <vt:lpstr>Тинькофф</vt:lpstr>
      <vt:lpstr>Тинькофф - главная</vt:lpstr>
      <vt:lpstr>Тинькофф - главная</vt:lpstr>
      <vt:lpstr>Тинькофф - кредит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Николай Бирюков</dc:creator>
  <cp:lastModifiedBy>Николай Бирюков</cp:lastModifiedBy>
  <cp:revision>33</cp:revision>
  <dcterms:created xsi:type="dcterms:W3CDTF">2019-01-26T14:16:00Z</dcterms:created>
  <dcterms:modified xsi:type="dcterms:W3CDTF">2019-01-30T21:00:14Z</dcterms:modified>
</cp:coreProperties>
</file>